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sldIdLst>
    <p:sldId id="257" r:id="rId2"/>
  </p:sldIdLst>
  <p:sldSz cx="12192000" cy="16256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C5EA"/>
    <a:srgbClr val="FFFF99"/>
    <a:srgbClr val="F7B863"/>
    <a:srgbClr val="C6EDF2"/>
    <a:srgbClr val="63FD7D"/>
    <a:srgbClr val="76DF51"/>
    <a:srgbClr val="FA8606"/>
    <a:srgbClr val="FF3399"/>
    <a:srgbClr val="339933"/>
    <a:srgbClr val="FFDC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32" d="100"/>
          <a:sy n="32" d="100"/>
        </p:scale>
        <p:origin x="21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24T02:33:00.7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0 24575,'-21'0'0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24T02:33:27.0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24T02:33:29.0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4-05-24T02:33:33.70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B6D1-E9C5-452E-BB7D-AE2C07651CAB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B13A-CDC3-4454-8C40-092CF48698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2950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B6D1-E9C5-452E-BB7D-AE2C07651CAB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B13A-CDC3-4454-8C40-092CF48698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888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B6D1-E9C5-452E-BB7D-AE2C07651CAB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B13A-CDC3-4454-8C40-092CF48698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932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B6D1-E9C5-452E-BB7D-AE2C07651CAB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B13A-CDC3-4454-8C40-092CF48698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7889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B6D1-E9C5-452E-BB7D-AE2C07651CAB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B13A-CDC3-4454-8C40-092CF48698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8163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B6D1-E9C5-452E-BB7D-AE2C07651CAB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B13A-CDC3-4454-8C40-092CF48698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4934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B6D1-E9C5-452E-BB7D-AE2C07651CAB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B13A-CDC3-4454-8C40-092CF48698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8887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B6D1-E9C5-452E-BB7D-AE2C07651CAB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B13A-CDC3-4454-8C40-092CF48698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6811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B6D1-E9C5-452E-BB7D-AE2C07651CAB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B13A-CDC3-4454-8C40-092CF48698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717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B6D1-E9C5-452E-BB7D-AE2C07651CAB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B13A-CDC3-4454-8C40-092CF48698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570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CB6D1-E9C5-452E-BB7D-AE2C07651CAB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0AB13A-CDC3-4454-8C40-092CF48698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9764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CB6D1-E9C5-452E-BB7D-AE2C07651CAB}" type="datetimeFigureOut">
              <a:rPr kumimoji="1" lang="ja-JP" altLang="en-US" smtClean="0"/>
              <a:t>2025/7/4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AB13A-CDC3-4454-8C40-092CF48698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407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.emf"/><Relationship Id="rId5" Type="http://schemas.openxmlformats.org/officeDocument/2006/relationships/customXml" Target="../ink/ink2.xml"/><Relationship Id="rId4" Type="http://schemas.openxmlformats.org/officeDocument/2006/relationships/image" Target="../media/image3.emf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B177405E-EE62-3FCA-7ACD-8CB2BE4B8868}"/>
              </a:ext>
            </a:extLst>
          </p:cNvPr>
          <p:cNvGrpSpPr/>
          <p:nvPr/>
        </p:nvGrpSpPr>
        <p:grpSpPr>
          <a:xfrm>
            <a:off x="-360089" y="14189"/>
            <a:ext cx="12912160" cy="1653300"/>
            <a:chOff x="5230" y="-1072173"/>
            <a:chExt cx="6961349" cy="761889"/>
          </a:xfrm>
        </p:grpSpPr>
        <p:sp>
          <p:nvSpPr>
            <p:cNvPr id="4" name="四角形: 角を丸くする 3">
              <a:extLst>
                <a:ext uri="{FF2B5EF4-FFF2-40B4-BE49-F238E27FC236}">
                  <a16:creationId xmlns:a16="http://schemas.microsoft.com/office/drawing/2014/main" id="{E1A34ECF-5E08-5070-CE01-E60E59E63718}"/>
                </a:ext>
              </a:extLst>
            </p:cNvPr>
            <p:cNvSpPr/>
            <p:nvPr/>
          </p:nvSpPr>
          <p:spPr>
            <a:xfrm>
              <a:off x="207655" y="-1072173"/>
              <a:ext cx="6556494" cy="441103"/>
            </a:xfrm>
            <a:prstGeom prst="roundRect">
              <a:avLst>
                <a:gd name="adj" fmla="val 0"/>
              </a:avLst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600" dirty="0"/>
            </a:p>
          </p:txBody>
        </p:sp>
        <p:sp>
          <p:nvSpPr>
            <p:cNvPr id="5" name="テキスト ボックス 4">
              <a:extLst>
                <a:ext uri="{FF2B5EF4-FFF2-40B4-BE49-F238E27FC236}">
                  <a16:creationId xmlns:a16="http://schemas.microsoft.com/office/drawing/2014/main" id="{0D140A46-D461-878F-0452-5D60EAD3307D}"/>
                </a:ext>
              </a:extLst>
            </p:cNvPr>
            <p:cNvSpPr txBox="1"/>
            <p:nvPr/>
          </p:nvSpPr>
          <p:spPr>
            <a:xfrm>
              <a:off x="5230" y="-1050672"/>
              <a:ext cx="6961349" cy="3545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4000" dirty="0">
                  <a:solidFill>
                    <a:schemeClr val="bg1"/>
                  </a:solidFill>
                  <a:latin typeface="01フロップデザイン" panose="02000600000000000000" pitchFamily="50" charset="-128"/>
                  <a:ea typeface="01フロップデザイン" panose="02000600000000000000" pitchFamily="50" charset="-128"/>
                </a:rPr>
                <a:t>送信先</a:t>
              </a:r>
              <a:r>
                <a:rPr kumimoji="1" lang="ja-JP" altLang="en-US" sz="4400" dirty="0">
                  <a:solidFill>
                    <a:schemeClr val="bg1"/>
                  </a:solidFill>
                  <a:latin typeface="01フロップデザイン" panose="02000600000000000000" pitchFamily="50" charset="-128"/>
                  <a:ea typeface="01フロップデザイン" panose="02000600000000000000" pitchFamily="50" charset="-128"/>
                </a:rPr>
                <a:t>　ＦＡＸ　０５９</a:t>
              </a:r>
              <a:r>
                <a:rPr kumimoji="1" lang="en-US" altLang="ja-JP" sz="4400" dirty="0">
                  <a:solidFill>
                    <a:schemeClr val="bg1"/>
                  </a:solidFill>
                  <a:latin typeface="01フロップデザイン" panose="02000600000000000000" pitchFamily="50" charset="-128"/>
                  <a:ea typeface="01フロップデザイン" panose="02000600000000000000" pitchFamily="50" charset="-128"/>
                </a:rPr>
                <a:t>-</a:t>
              </a:r>
              <a:r>
                <a:rPr kumimoji="1" lang="ja-JP" altLang="en-US" sz="4400" dirty="0">
                  <a:solidFill>
                    <a:schemeClr val="bg1"/>
                  </a:solidFill>
                  <a:latin typeface="01フロップデザイン" panose="02000600000000000000" pitchFamily="50" charset="-128"/>
                  <a:ea typeface="01フロップデザイン" panose="02000600000000000000" pitchFamily="50" charset="-128"/>
                </a:rPr>
                <a:t>３５４</a:t>
              </a:r>
              <a:r>
                <a:rPr kumimoji="1" lang="en-US" altLang="ja-JP" sz="4400" dirty="0">
                  <a:solidFill>
                    <a:schemeClr val="bg1"/>
                  </a:solidFill>
                  <a:latin typeface="01フロップデザイン" panose="02000600000000000000" pitchFamily="50" charset="-128"/>
                  <a:ea typeface="01フロップデザイン" panose="02000600000000000000" pitchFamily="50" charset="-128"/>
                </a:rPr>
                <a:t>-</a:t>
              </a:r>
              <a:r>
                <a:rPr kumimoji="1" lang="ja-JP" altLang="en-US" sz="4400" dirty="0">
                  <a:solidFill>
                    <a:schemeClr val="bg1"/>
                  </a:solidFill>
                  <a:latin typeface="01フロップデザイン" panose="02000600000000000000" pitchFamily="50" charset="-128"/>
                  <a:ea typeface="01フロップデザイン" panose="02000600000000000000" pitchFamily="50" charset="-128"/>
                </a:rPr>
                <a:t>８２８０</a:t>
              </a:r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2E305642-1313-AA5D-45F6-28A303D9929C}"/>
                </a:ext>
              </a:extLst>
            </p:cNvPr>
            <p:cNvSpPr txBox="1"/>
            <p:nvPr/>
          </p:nvSpPr>
          <p:spPr>
            <a:xfrm>
              <a:off x="1387746" y="-551399"/>
              <a:ext cx="4196314" cy="24111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800" b="1" dirty="0">
                  <a:latin typeface="01フロップデザイン" panose="02000600000000000000" pitchFamily="50" charset="-128"/>
                  <a:ea typeface="01フロップデザイン" panose="02000600000000000000" pitchFamily="50" charset="-128"/>
                </a:rPr>
                <a:t>四日市市役所　高齢福祉課　山内　行</a:t>
              </a:r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A9E40D25-FCB3-F2EF-B8E0-9A7843B3C050}"/>
              </a:ext>
            </a:extLst>
          </p:cNvPr>
          <p:cNvGrpSpPr/>
          <p:nvPr/>
        </p:nvGrpSpPr>
        <p:grpSpPr>
          <a:xfrm>
            <a:off x="5248222" y="1840375"/>
            <a:ext cx="6800101" cy="6450821"/>
            <a:chOff x="2815035" y="1134450"/>
            <a:chExt cx="3962297" cy="3354298"/>
          </a:xfrm>
        </p:grpSpPr>
        <p:sp>
          <p:nvSpPr>
            <p:cNvPr id="11" name="正方形/長方形 10">
              <a:extLst>
                <a:ext uri="{FF2B5EF4-FFF2-40B4-BE49-F238E27FC236}">
                  <a16:creationId xmlns:a16="http://schemas.microsoft.com/office/drawing/2014/main" id="{CD7404E2-91D3-80BD-B653-E810CD408DF4}"/>
                </a:ext>
              </a:extLst>
            </p:cNvPr>
            <p:cNvSpPr/>
            <p:nvPr/>
          </p:nvSpPr>
          <p:spPr>
            <a:xfrm>
              <a:off x="2817871" y="1436719"/>
              <a:ext cx="3952800" cy="305202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600" dirty="0"/>
            </a:p>
          </p:txBody>
        </p:sp>
        <p:grpSp>
          <p:nvGrpSpPr>
            <p:cNvPr id="12" name="グループ化 11">
              <a:extLst>
                <a:ext uri="{FF2B5EF4-FFF2-40B4-BE49-F238E27FC236}">
                  <a16:creationId xmlns:a16="http://schemas.microsoft.com/office/drawing/2014/main" id="{0DBC325F-0D28-D9D4-91D6-37F32385B5F3}"/>
                </a:ext>
              </a:extLst>
            </p:cNvPr>
            <p:cNvGrpSpPr/>
            <p:nvPr/>
          </p:nvGrpSpPr>
          <p:grpSpPr>
            <a:xfrm>
              <a:off x="2815035" y="1134450"/>
              <a:ext cx="3962297" cy="394905"/>
              <a:chOff x="3456498" y="915592"/>
              <a:chExt cx="3962297" cy="394905"/>
            </a:xfrm>
          </p:grpSpPr>
          <p:sp>
            <p:nvSpPr>
              <p:cNvPr id="13" name="四角形: 角を丸くする 12">
                <a:extLst>
                  <a:ext uri="{FF2B5EF4-FFF2-40B4-BE49-F238E27FC236}">
                    <a16:creationId xmlns:a16="http://schemas.microsoft.com/office/drawing/2014/main" id="{7F3FAF3F-095C-3A4C-F8DB-96D874A47964}"/>
                  </a:ext>
                </a:extLst>
              </p:cNvPr>
              <p:cNvSpPr/>
              <p:nvPr/>
            </p:nvSpPr>
            <p:spPr>
              <a:xfrm>
                <a:off x="3456498" y="915592"/>
                <a:ext cx="3962297" cy="394905"/>
              </a:xfrm>
              <a:prstGeom prst="roundRect">
                <a:avLst>
                  <a:gd name="adj" fmla="val 0"/>
                </a:avLst>
              </a:prstGeom>
              <a:solidFill>
                <a:schemeClr val="tx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4000" dirty="0"/>
              </a:p>
            </p:txBody>
          </p:sp>
          <p:sp>
            <p:nvSpPr>
              <p:cNvPr id="14" name="テキスト ボックス 13">
                <a:extLst>
                  <a:ext uri="{FF2B5EF4-FFF2-40B4-BE49-F238E27FC236}">
                    <a16:creationId xmlns:a16="http://schemas.microsoft.com/office/drawing/2014/main" id="{B81B0A25-DCA6-96E6-4B4B-69FF69DA3B91}"/>
                  </a:ext>
                </a:extLst>
              </p:cNvPr>
              <p:cNvSpPr txBox="1"/>
              <p:nvPr/>
            </p:nvSpPr>
            <p:spPr>
              <a:xfrm>
                <a:off x="4250110" y="948673"/>
                <a:ext cx="2539794" cy="30910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2800" dirty="0">
                    <a:solidFill>
                      <a:schemeClr val="bg1"/>
                    </a:solidFill>
                    <a:latin typeface="01フロップデザイン" panose="02000600000000000000" pitchFamily="50" charset="-128"/>
                    <a:ea typeface="01フロップデザイン" panose="02000600000000000000" pitchFamily="50" charset="-128"/>
                  </a:rPr>
                  <a:t>会場</a:t>
                </a:r>
                <a:r>
                  <a:rPr kumimoji="1" lang="ja-JP" altLang="en-US" sz="2800" dirty="0">
                    <a:solidFill>
                      <a:schemeClr val="bg1"/>
                    </a:solidFill>
                    <a:latin typeface="01フロップデザイン" panose="02000600000000000000" pitchFamily="50" charset="-128"/>
                    <a:ea typeface="01フロップデザイン" panose="02000600000000000000" pitchFamily="50" charset="-128"/>
                  </a:rPr>
                  <a:t>案内</a:t>
                </a:r>
              </a:p>
            </p:txBody>
          </p:sp>
        </p:grpSp>
      </p:grpSp>
      <p:pic>
        <p:nvPicPr>
          <p:cNvPr id="15" name="図 14" descr="ダイアグラム, 概略図&#10;&#10;自動的に生成された説明">
            <a:extLst>
              <a:ext uri="{FF2B5EF4-FFF2-40B4-BE49-F238E27FC236}">
                <a16:creationId xmlns:a16="http://schemas.microsoft.com/office/drawing/2014/main" id="{65AB4970-1CD7-3B49-5C7E-1D1AA03ACFA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70" t="15789" r="3781" b="5407"/>
          <a:stretch/>
        </p:blipFill>
        <p:spPr>
          <a:xfrm>
            <a:off x="5449412" y="2648682"/>
            <a:ext cx="6428179" cy="3819364"/>
          </a:xfrm>
          <a:prstGeom prst="rect">
            <a:avLst/>
          </a:prstGeom>
        </p:spPr>
      </p:pic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687C79DD-8998-8380-0F21-B90E6D0BD3A7}"/>
              </a:ext>
            </a:extLst>
          </p:cNvPr>
          <p:cNvSpPr txBox="1"/>
          <p:nvPr/>
        </p:nvSpPr>
        <p:spPr>
          <a:xfrm>
            <a:off x="5449412" y="6608557"/>
            <a:ext cx="6606894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07やさしさゴシック" panose="02000600000000000000" pitchFamily="2" charset="-128"/>
              <a:buChar char="●"/>
            </a:pPr>
            <a:r>
              <a:rPr kumimoji="1" lang="ja-JP" altLang="en-US" sz="2000" dirty="0">
                <a:latin typeface="07やさしさゴシック" panose="02000600000000000000" pitchFamily="50" charset="-128"/>
                <a:ea typeface="07やさしさゴシック" panose="02000600000000000000" pitchFamily="50" charset="-128"/>
              </a:rPr>
              <a:t>近鉄四日市駅より、西出口から徒歩１０分</a:t>
            </a:r>
            <a:endParaRPr kumimoji="1" lang="en-US" altLang="ja-JP" sz="2000" dirty="0">
              <a:latin typeface="07やさしさゴシック" panose="02000600000000000000" pitchFamily="50" charset="-128"/>
              <a:ea typeface="07やさしさゴシック" panose="02000600000000000000" pitchFamily="50" charset="-128"/>
            </a:endParaRPr>
          </a:p>
          <a:p>
            <a:pPr marL="342900" indent="-342900">
              <a:buFont typeface="07やさしさゴシック" panose="02000600000000000000" pitchFamily="2" charset="-128"/>
              <a:buChar char="●"/>
            </a:pPr>
            <a:r>
              <a:rPr kumimoji="1" lang="ja-JP" altLang="en-US" sz="2000" dirty="0">
                <a:latin typeface="07やさしさゴシック" panose="02000600000000000000" pitchFamily="50" charset="-128"/>
                <a:ea typeface="07やさしさゴシック" panose="02000600000000000000" pitchFamily="50" charset="-128"/>
              </a:rPr>
              <a:t>近鉄四日市駅西口より、三重交通バス、文化会館前バス停下車で徒歩５分</a:t>
            </a:r>
            <a:endParaRPr kumimoji="1" lang="en-US" altLang="ja-JP" sz="2000" dirty="0">
              <a:latin typeface="07やさしさゴシック" panose="02000600000000000000" pitchFamily="50" charset="-128"/>
              <a:ea typeface="07やさしさゴシック" panose="02000600000000000000" pitchFamily="50" charset="-128"/>
            </a:endParaRPr>
          </a:p>
          <a:p>
            <a:pPr marL="342900" indent="-342900">
              <a:buFont typeface="07やさしさゴシック" panose="02000600000000000000" pitchFamily="2" charset="-128"/>
              <a:buChar char="●"/>
            </a:pPr>
            <a:endParaRPr kumimoji="1" lang="en-US" altLang="ja-JP" sz="1200" dirty="0">
              <a:latin typeface="07やさしさゴシック" panose="02000600000000000000" pitchFamily="50" charset="-128"/>
              <a:ea typeface="07やさしさゴシック" panose="02000600000000000000" pitchFamily="50" charset="-128"/>
            </a:endParaRPr>
          </a:p>
          <a:p>
            <a:pPr algn="ctr"/>
            <a:r>
              <a:rPr kumimoji="1" lang="ja-JP" altLang="en-US" sz="2000" dirty="0">
                <a:latin typeface="07やさしさゴシック" panose="02000600000000000000" pitchFamily="50" charset="-128"/>
                <a:ea typeface="07やさしさゴシック" panose="02000600000000000000" pitchFamily="50" charset="-128"/>
              </a:rPr>
              <a:t>公共交通機関の利用にご協力をお願いします。</a:t>
            </a:r>
            <a:endParaRPr kumimoji="1" lang="en-US" altLang="ja-JP" sz="2000" dirty="0">
              <a:latin typeface="07やさしさゴシック" panose="02000600000000000000" pitchFamily="50" charset="-128"/>
              <a:ea typeface="07やさしさゴシック" panose="02000600000000000000" pitchFamily="50" charset="-128"/>
            </a:endParaRPr>
          </a:p>
        </p:txBody>
      </p:sp>
      <p:graphicFrame>
        <p:nvGraphicFramePr>
          <p:cNvPr id="19" name="表 5">
            <a:extLst>
              <a:ext uri="{FF2B5EF4-FFF2-40B4-BE49-F238E27FC236}">
                <a16:creationId xmlns:a16="http://schemas.microsoft.com/office/drawing/2014/main" id="{488F2470-4CD2-4055-8B6E-A7070A1CA8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545303"/>
              </p:ext>
            </p:extLst>
          </p:nvPr>
        </p:nvGraphicFramePr>
        <p:xfrm>
          <a:off x="176784" y="1859295"/>
          <a:ext cx="4857669" cy="64319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857669">
                  <a:extLst>
                    <a:ext uri="{9D8B030D-6E8A-4147-A177-3AD203B41FA5}">
                      <a16:colId xmlns:a16="http://schemas.microsoft.com/office/drawing/2014/main" val="1169868376"/>
                    </a:ext>
                  </a:extLst>
                </a:gridCol>
              </a:tblGrid>
              <a:tr h="727861">
                <a:tc>
                  <a:txBody>
                    <a:bodyPr/>
                    <a:lstStyle/>
                    <a:p>
                      <a:endParaRPr kumimoji="1" lang="ja-JP" altLang="en-US" sz="2800" dirty="0"/>
                    </a:p>
                  </a:txBody>
                  <a:tcPr marL="288996" marR="288996" marT="144497" marB="144497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2040506"/>
                  </a:ext>
                </a:extLst>
              </a:tr>
              <a:tr h="5704040">
                <a:tc>
                  <a:txBody>
                    <a:bodyPr/>
                    <a:lstStyle/>
                    <a:p>
                      <a:endParaRPr kumimoji="1" lang="ja-JP" altLang="en-US" sz="7200" dirty="0"/>
                    </a:p>
                  </a:txBody>
                  <a:tcPr marL="288996" marR="288996" marT="144497" marB="144497"/>
                </a:tc>
                <a:extLst>
                  <a:ext uri="{0D108BD9-81ED-4DB2-BD59-A6C34878D82A}">
                    <a16:rowId xmlns:a16="http://schemas.microsoft.com/office/drawing/2014/main" val="1891102828"/>
                  </a:ext>
                </a:extLst>
              </a:tr>
            </a:tbl>
          </a:graphicData>
        </a:graphic>
      </p:graphicFrame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30F1FA4-EBD7-6705-C938-F3A8178A3206}"/>
              </a:ext>
            </a:extLst>
          </p:cNvPr>
          <p:cNvSpPr txBox="1"/>
          <p:nvPr/>
        </p:nvSpPr>
        <p:spPr>
          <a:xfrm>
            <a:off x="192127" y="2738460"/>
            <a:ext cx="476241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latin typeface="07やさしさゴシック" panose="02000600000000000000" pitchFamily="50" charset="-128"/>
                <a:ea typeface="07やさしさゴシック" panose="02000600000000000000" pitchFamily="50" charset="-128"/>
              </a:rPr>
              <a:t>下の参加申込書に必要事項をご記入の上、</a:t>
            </a:r>
            <a:r>
              <a:rPr lang="ja-JP" altLang="en-US" sz="2000" dirty="0">
                <a:latin typeface="07やさしさゴシック" panose="02000600000000000000" pitchFamily="50" charset="-128"/>
                <a:ea typeface="07やさしさゴシック" panose="02000600000000000000" pitchFamily="50" charset="-128"/>
              </a:rPr>
              <a:t>郵送、または</a:t>
            </a:r>
            <a:r>
              <a:rPr lang="en-US" altLang="ja-JP" sz="2000" dirty="0">
                <a:latin typeface="07やさしさゴシック" panose="02000600000000000000" pitchFamily="50" charset="-128"/>
                <a:ea typeface="07やさしさゴシック" panose="02000600000000000000" pitchFamily="50" charset="-128"/>
              </a:rPr>
              <a:t>FAX</a:t>
            </a:r>
            <a:r>
              <a:rPr lang="ja-JP" altLang="en-US" sz="2000" dirty="0">
                <a:latin typeface="07やさしさゴシック" panose="02000600000000000000" pitchFamily="50" charset="-128"/>
                <a:ea typeface="07やさしさゴシック" panose="02000600000000000000" pitchFamily="50" charset="-128"/>
              </a:rPr>
              <a:t>していただくか、申込フォームよりお申込みください。</a:t>
            </a:r>
            <a:endParaRPr kumimoji="1" lang="ja-JP" altLang="en-US" sz="2000" dirty="0">
              <a:latin typeface="07やさしさゴシック" panose="02000600000000000000" pitchFamily="50" charset="-128"/>
              <a:ea typeface="07やさしさゴシック" panose="02000600000000000000" pitchFamily="50" charset="-128"/>
            </a:endParaRPr>
          </a:p>
        </p:txBody>
      </p:sp>
      <p:grpSp>
        <p:nvGrpSpPr>
          <p:cNvPr id="22" name="グループ化 21">
            <a:extLst>
              <a:ext uri="{FF2B5EF4-FFF2-40B4-BE49-F238E27FC236}">
                <a16:creationId xmlns:a16="http://schemas.microsoft.com/office/drawing/2014/main" id="{545A542C-6121-3BD4-76D2-E0CEA1141C6C}"/>
              </a:ext>
            </a:extLst>
          </p:cNvPr>
          <p:cNvGrpSpPr/>
          <p:nvPr/>
        </p:nvGrpSpPr>
        <p:grpSpPr>
          <a:xfrm>
            <a:off x="285570" y="5153609"/>
            <a:ext cx="3629322" cy="968002"/>
            <a:chOff x="179800" y="2955368"/>
            <a:chExt cx="2524844" cy="368279"/>
          </a:xfrm>
        </p:grpSpPr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134FBA74-4E9C-39F8-D52F-4355BE1A2471}"/>
                </a:ext>
              </a:extLst>
            </p:cNvPr>
            <p:cNvSpPr/>
            <p:nvPr/>
          </p:nvSpPr>
          <p:spPr>
            <a:xfrm>
              <a:off x="179800" y="3061138"/>
              <a:ext cx="2391316" cy="26250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4400"/>
            </a:p>
          </p:txBody>
        </p:sp>
        <p:sp>
          <p:nvSpPr>
            <p:cNvPr id="24" name="正方形/長方形 23">
              <a:extLst>
                <a:ext uri="{FF2B5EF4-FFF2-40B4-BE49-F238E27FC236}">
                  <a16:creationId xmlns:a16="http://schemas.microsoft.com/office/drawing/2014/main" id="{A91F7648-2DD7-3602-51DC-C7AB5A895369}"/>
                </a:ext>
              </a:extLst>
            </p:cNvPr>
            <p:cNvSpPr/>
            <p:nvPr/>
          </p:nvSpPr>
          <p:spPr>
            <a:xfrm>
              <a:off x="245096" y="2955368"/>
              <a:ext cx="544697" cy="141179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4400"/>
            </a:p>
          </p:txBody>
        </p:sp>
        <p:sp>
          <p:nvSpPr>
            <p:cNvPr id="25" name="テキスト ボックス 24">
              <a:extLst>
                <a:ext uri="{FF2B5EF4-FFF2-40B4-BE49-F238E27FC236}">
                  <a16:creationId xmlns:a16="http://schemas.microsoft.com/office/drawing/2014/main" id="{0E8112A8-FC1B-934D-39F2-59A5A3B452C6}"/>
                </a:ext>
              </a:extLst>
            </p:cNvPr>
            <p:cNvSpPr txBox="1"/>
            <p:nvPr/>
          </p:nvSpPr>
          <p:spPr>
            <a:xfrm>
              <a:off x="293644" y="3014914"/>
              <a:ext cx="2411000" cy="2751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2000" b="1" dirty="0">
                  <a:latin typeface="01フロップデザイン" panose="02000600000000000000" pitchFamily="50" charset="-128"/>
                  <a:ea typeface="01フロップデザイン" panose="02000600000000000000" pitchFamily="50" charset="-128"/>
                </a:rPr>
                <a:t>FAX</a:t>
              </a:r>
              <a:endParaRPr lang="en-US" altLang="ja-JP" sz="1050" dirty="0">
                <a:latin typeface="01フロップデザイン" panose="02000600000000000000" pitchFamily="50" charset="-128"/>
                <a:ea typeface="01フロップデザイン" panose="02000600000000000000" pitchFamily="50" charset="-128"/>
              </a:endParaRPr>
            </a:p>
            <a:p>
              <a:r>
                <a:rPr lang="en-US" altLang="ja-JP" sz="2000" dirty="0">
                  <a:latin typeface="07やさしさゴシック" panose="02000600000000000000" pitchFamily="2" charset="-128"/>
                  <a:ea typeface="07やさしさゴシック" panose="02000600000000000000" pitchFamily="2" charset="-128"/>
                </a:rPr>
                <a:t>059-354-8280</a:t>
              </a:r>
            </a:p>
          </p:txBody>
        </p: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0561A36C-CF22-106E-47A4-92CD4EA41540}"/>
              </a:ext>
            </a:extLst>
          </p:cNvPr>
          <p:cNvGrpSpPr/>
          <p:nvPr/>
        </p:nvGrpSpPr>
        <p:grpSpPr>
          <a:xfrm>
            <a:off x="285570" y="3827382"/>
            <a:ext cx="4623333" cy="1379700"/>
            <a:chOff x="224564" y="3474299"/>
            <a:chExt cx="2529921" cy="824250"/>
          </a:xfrm>
        </p:grpSpPr>
        <p:sp>
          <p:nvSpPr>
            <p:cNvPr id="33" name="正方形/長方形 32">
              <a:extLst>
                <a:ext uri="{FF2B5EF4-FFF2-40B4-BE49-F238E27FC236}">
                  <a16:creationId xmlns:a16="http://schemas.microsoft.com/office/drawing/2014/main" id="{4074D0C8-8C0A-912D-CFAD-7D315B670969}"/>
                </a:ext>
              </a:extLst>
            </p:cNvPr>
            <p:cNvSpPr/>
            <p:nvPr/>
          </p:nvSpPr>
          <p:spPr>
            <a:xfrm>
              <a:off x="224564" y="3577035"/>
              <a:ext cx="2529921" cy="7215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4400" dirty="0"/>
            </a:p>
          </p:txBody>
        </p:sp>
        <p:sp>
          <p:nvSpPr>
            <p:cNvPr id="34" name="正方形/長方形 33">
              <a:extLst>
                <a:ext uri="{FF2B5EF4-FFF2-40B4-BE49-F238E27FC236}">
                  <a16:creationId xmlns:a16="http://schemas.microsoft.com/office/drawing/2014/main" id="{B47AC689-6D08-1751-CFEE-74F909D5CB16}"/>
                </a:ext>
              </a:extLst>
            </p:cNvPr>
            <p:cNvSpPr/>
            <p:nvPr/>
          </p:nvSpPr>
          <p:spPr>
            <a:xfrm>
              <a:off x="245097" y="3474299"/>
              <a:ext cx="856116" cy="1845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4400"/>
            </a:p>
          </p:txBody>
        </p:sp>
      </p:grp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78D50E7E-1D3F-59D9-9466-B149CDADFFA8}"/>
              </a:ext>
            </a:extLst>
          </p:cNvPr>
          <p:cNvSpPr txBox="1"/>
          <p:nvPr/>
        </p:nvSpPr>
        <p:spPr>
          <a:xfrm>
            <a:off x="2605618" y="9491524"/>
            <a:ext cx="678380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1" dirty="0">
                <a:latin typeface="01フロップデザイン" panose="02000600000000000000" pitchFamily="50" charset="-128"/>
                <a:ea typeface="01フロップデザイン" panose="02000600000000000000" pitchFamily="50" charset="-128"/>
              </a:rPr>
              <a:t>【</a:t>
            </a:r>
            <a:r>
              <a:rPr lang="ja-JP" altLang="en-US" sz="3200" b="1" dirty="0">
                <a:latin typeface="01フロップデザイン" panose="02000600000000000000" pitchFamily="50" charset="-128"/>
                <a:ea typeface="01フロップデザイン" panose="02000600000000000000" pitchFamily="50" charset="-128"/>
              </a:rPr>
              <a:t>参加申込書</a:t>
            </a:r>
            <a:r>
              <a:rPr kumimoji="1" lang="en-US" altLang="ja-JP" sz="3200" b="1" dirty="0">
                <a:latin typeface="01フロップデザイン" panose="02000600000000000000" pitchFamily="50" charset="-128"/>
                <a:ea typeface="01フロップデザイン" panose="02000600000000000000" pitchFamily="50" charset="-128"/>
              </a:rPr>
              <a:t>】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3" name="インク 62">
                <a:extLst>
                  <a:ext uri="{FF2B5EF4-FFF2-40B4-BE49-F238E27FC236}">
                    <a16:creationId xmlns:a16="http://schemas.microsoft.com/office/drawing/2014/main" id="{CA906626-667D-4FE3-045D-A72AB5ACF2D9}"/>
                  </a:ext>
                </a:extLst>
              </p14:cNvPr>
              <p14:cNvContentPartPr/>
              <p14:nvPr/>
            </p14:nvContentPartPr>
            <p14:xfrm>
              <a:off x="13807678" y="21714663"/>
              <a:ext cx="7964" cy="1137"/>
            </p14:xfrm>
          </p:contentPart>
        </mc:Choice>
        <mc:Fallback xmlns="">
          <p:pic>
            <p:nvPicPr>
              <p:cNvPr id="63" name="インク 62">
                <a:extLst>
                  <a:ext uri="{FF2B5EF4-FFF2-40B4-BE49-F238E27FC236}">
                    <a16:creationId xmlns:a16="http://schemas.microsoft.com/office/drawing/2014/main" id="{CA906626-667D-4FE3-045D-A72AB5ACF2D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795370" y="21676005"/>
                <a:ext cx="32580" cy="7845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66" name="インク 65">
                <a:extLst>
                  <a:ext uri="{FF2B5EF4-FFF2-40B4-BE49-F238E27FC236}">
                    <a16:creationId xmlns:a16="http://schemas.microsoft.com/office/drawing/2014/main" id="{BCC29169-1444-80C8-38C3-9301D060252A}"/>
                  </a:ext>
                </a:extLst>
              </p14:cNvPr>
              <p14:cNvContentPartPr/>
              <p14:nvPr/>
            </p14:nvContentPartPr>
            <p14:xfrm>
              <a:off x="-1053975" y="-7336157"/>
              <a:ext cx="1137" cy="1137"/>
            </p14:xfrm>
          </p:contentPart>
        </mc:Choice>
        <mc:Fallback xmlns="">
          <p:pic>
            <p:nvPicPr>
              <p:cNvPr id="66" name="インク 65">
                <a:extLst>
                  <a:ext uri="{FF2B5EF4-FFF2-40B4-BE49-F238E27FC236}">
                    <a16:creationId xmlns:a16="http://schemas.microsoft.com/office/drawing/2014/main" id="{BCC29169-1444-80C8-38C3-9301D060252A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-1092633" y="-7374815"/>
                <a:ext cx="78453" cy="7845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69" name="インク 68">
                <a:extLst>
                  <a:ext uri="{FF2B5EF4-FFF2-40B4-BE49-F238E27FC236}">
                    <a16:creationId xmlns:a16="http://schemas.microsoft.com/office/drawing/2014/main" id="{BAC91D18-6DE9-036C-8EF8-48172F160F78}"/>
                  </a:ext>
                </a:extLst>
              </p14:cNvPr>
              <p14:cNvContentPartPr/>
              <p14:nvPr/>
            </p14:nvContentPartPr>
            <p14:xfrm>
              <a:off x="-521495" y="-6842361"/>
              <a:ext cx="1137" cy="1137"/>
            </p14:xfrm>
          </p:contentPart>
        </mc:Choice>
        <mc:Fallback xmlns="">
          <p:pic>
            <p:nvPicPr>
              <p:cNvPr id="69" name="インク 68">
                <a:extLst>
                  <a:ext uri="{FF2B5EF4-FFF2-40B4-BE49-F238E27FC236}">
                    <a16:creationId xmlns:a16="http://schemas.microsoft.com/office/drawing/2014/main" id="{BAC91D18-6DE9-036C-8EF8-48172F160F7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-560153" y="-6881019"/>
                <a:ext cx="78453" cy="7845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72" name="インク 71">
                <a:extLst>
                  <a:ext uri="{FF2B5EF4-FFF2-40B4-BE49-F238E27FC236}">
                    <a16:creationId xmlns:a16="http://schemas.microsoft.com/office/drawing/2014/main" id="{6BE8F204-0A06-92F9-29DE-0A6FCCC41060}"/>
                  </a:ext>
                </a:extLst>
              </p14:cNvPr>
              <p14:cNvContentPartPr/>
              <p14:nvPr/>
            </p14:nvContentPartPr>
            <p14:xfrm>
              <a:off x="11684585" y="6389578"/>
              <a:ext cx="1137" cy="1137"/>
            </p14:xfrm>
          </p:contentPart>
        </mc:Choice>
        <mc:Fallback xmlns="">
          <p:pic>
            <p:nvPicPr>
              <p:cNvPr id="72" name="インク 71">
                <a:extLst>
                  <a:ext uri="{FF2B5EF4-FFF2-40B4-BE49-F238E27FC236}">
                    <a16:creationId xmlns:a16="http://schemas.microsoft.com/office/drawing/2014/main" id="{6BE8F204-0A06-92F9-29DE-0A6FCCC41060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1645927" y="6350920"/>
                <a:ext cx="78453" cy="78453"/>
              </a:xfrm>
              <a:prstGeom prst="rect">
                <a:avLst/>
              </a:prstGeom>
            </p:spPr>
          </p:pic>
        </mc:Fallback>
      </mc:AlternateContent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A1BD9D3-4B62-C2FB-20E7-833E8DC17C09}"/>
              </a:ext>
            </a:extLst>
          </p:cNvPr>
          <p:cNvSpPr txBox="1"/>
          <p:nvPr/>
        </p:nvSpPr>
        <p:spPr>
          <a:xfrm>
            <a:off x="203581" y="8582073"/>
            <a:ext cx="118447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000" b="1" dirty="0">
                <a:latin typeface="07やさしさゴシック" panose="02000600000000000000" pitchFamily="50" charset="-128"/>
                <a:ea typeface="07やさしさゴシック" panose="02000600000000000000" pitchFamily="50" charset="-128"/>
              </a:rPr>
              <a:t>※</a:t>
            </a:r>
            <a:r>
              <a:rPr kumimoji="1" lang="ja-JP" altLang="en-US" sz="2000" b="1" dirty="0">
                <a:latin typeface="07やさしさゴシック" panose="02000600000000000000" pitchFamily="50" charset="-128"/>
                <a:ea typeface="07やさしさゴシック" panose="02000600000000000000" pitchFamily="50" charset="-128"/>
              </a:rPr>
              <a:t>定員に達した場合は抽選となります。参加の可否については、９月１日頃に郵送にて通知いたします。</a:t>
            </a:r>
            <a:r>
              <a:rPr kumimoji="1" lang="ja-JP" altLang="en-US" sz="2000" b="1" u="sng" dirty="0">
                <a:latin typeface="07やさしさゴシック" panose="02000600000000000000" pitchFamily="50" charset="-128"/>
                <a:ea typeface="07やさしさゴシック" panose="02000600000000000000" pitchFamily="50" charset="-128"/>
              </a:rPr>
              <a:t>参加者には参加券を送付いたしますので、当日は必ずご持参ください。</a:t>
            </a:r>
          </a:p>
        </p:txBody>
      </p:sp>
      <p:graphicFrame>
        <p:nvGraphicFramePr>
          <p:cNvPr id="28" name="表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447527"/>
              </p:ext>
            </p:extLst>
          </p:nvPr>
        </p:nvGraphicFramePr>
        <p:xfrm>
          <a:off x="116129" y="10187308"/>
          <a:ext cx="11968543" cy="59381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38958">
                  <a:extLst>
                    <a:ext uri="{9D8B030D-6E8A-4147-A177-3AD203B41FA5}">
                      <a16:colId xmlns:a16="http://schemas.microsoft.com/office/drawing/2014/main" val="842454437"/>
                    </a:ext>
                  </a:extLst>
                </a:gridCol>
                <a:gridCol w="4312663">
                  <a:extLst>
                    <a:ext uri="{9D8B030D-6E8A-4147-A177-3AD203B41FA5}">
                      <a16:colId xmlns:a16="http://schemas.microsoft.com/office/drawing/2014/main" val="3223955603"/>
                    </a:ext>
                  </a:extLst>
                </a:gridCol>
                <a:gridCol w="3416922">
                  <a:extLst>
                    <a:ext uri="{9D8B030D-6E8A-4147-A177-3AD203B41FA5}">
                      <a16:colId xmlns:a16="http://schemas.microsoft.com/office/drawing/2014/main" val="1636784322"/>
                    </a:ext>
                  </a:extLst>
                </a:gridCol>
              </a:tblGrid>
              <a:tr h="1038485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07やさしさゴシック" panose="02000600000000000000" pitchFamily="50" charset="-128"/>
                          <a:ea typeface="07やさしさゴシック" panose="02000600000000000000" pitchFamily="50" charset="-128"/>
                        </a:rPr>
                        <a:t>氏　名・電　話・住　所</a:t>
                      </a:r>
                    </a:p>
                  </a:txBody>
                  <a:tcPr marL="288996" marR="288996" marT="144497" marB="144497" anchor="ctr"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2000" dirty="0">
                        <a:latin typeface="07やさしさゴシック" panose="02000600000000000000" pitchFamily="50" charset="-128"/>
                        <a:ea typeface="07やさしさゴシック" panose="02000600000000000000" pitchFamily="50" charset="-128"/>
                      </a:endParaRPr>
                    </a:p>
                  </a:txBody>
                  <a:tcPr marL="288996" marR="288996" marT="144497" marB="144497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dirty="0">
                          <a:latin typeface="07やさしさゴシック" panose="02000600000000000000" pitchFamily="50" charset="-128"/>
                          <a:ea typeface="07やさしさゴシック" panose="02000600000000000000" pitchFamily="50" charset="-128"/>
                        </a:rPr>
                        <a:t>属　性</a:t>
                      </a:r>
                    </a:p>
                  </a:txBody>
                  <a:tcPr marL="288996" marR="288996" marT="144497" marB="144497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8718582"/>
                  </a:ext>
                </a:extLst>
              </a:tr>
              <a:tr h="1071341"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latin typeface="07やさしさゴシック" panose="02000600000000000000" pitchFamily="50" charset="-128"/>
                          <a:ea typeface="07やさしさゴシック" panose="02000600000000000000" pitchFamily="50" charset="-128"/>
                        </a:rPr>
                        <a:t>氏名</a:t>
                      </a:r>
                    </a:p>
                  </a:txBody>
                  <a:tcPr marL="288996" marR="288996" marT="144497" marB="144497"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latin typeface="07やさしさゴシック" panose="02000600000000000000" pitchFamily="50" charset="-128"/>
                          <a:ea typeface="07やさしさゴシック" panose="02000600000000000000" pitchFamily="50" charset="-128"/>
                        </a:rPr>
                        <a:t>電話</a:t>
                      </a:r>
                    </a:p>
                  </a:txBody>
                  <a:tcPr marL="288996" marR="288996" marT="144497" marB="144497"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2000" b="0" dirty="0">
                          <a:latin typeface="07やさしさゴシック" panose="02000600000000000000" pitchFamily="50" charset="-128"/>
                          <a:ea typeface="07やさしさゴシック" panose="02000600000000000000" pitchFamily="50" charset="-128"/>
                        </a:rPr>
                        <a:t>□認知症当事者</a:t>
                      </a:r>
                      <a:endParaRPr kumimoji="1" lang="en-US" altLang="ja-JP" sz="2000" b="0" dirty="0">
                        <a:latin typeface="07やさしさゴシック" panose="02000600000000000000" pitchFamily="50" charset="-128"/>
                        <a:ea typeface="07やさしさゴシック" panose="02000600000000000000" pitchFamily="50" charset="-128"/>
                      </a:endParaRPr>
                    </a:p>
                    <a:p>
                      <a:r>
                        <a:rPr kumimoji="1" lang="ja-JP" altLang="en-US" sz="2000" b="0" dirty="0">
                          <a:latin typeface="07やさしさゴシック" panose="02000600000000000000" pitchFamily="50" charset="-128"/>
                          <a:ea typeface="07やさしさゴシック" panose="02000600000000000000" pitchFamily="50" charset="-128"/>
                        </a:rPr>
                        <a:t>□家族介護者</a:t>
                      </a:r>
                      <a:endParaRPr kumimoji="1" lang="en-US" altLang="ja-JP" sz="2000" b="0" dirty="0">
                        <a:latin typeface="07やさしさゴシック" panose="02000600000000000000" pitchFamily="50" charset="-128"/>
                        <a:ea typeface="07やさしさゴシック" panose="02000600000000000000" pitchFamily="50" charset="-128"/>
                      </a:endParaRPr>
                    </a:p>
                    <a:p>
                      <a:r>
                        <a:rPr kumimoji="1" lang="ja-JP" altLang="en-US" sz="2000" b="0" dirty="0">
                          <a:latin typeface="07やさしさゴシック" panose="02000600000000000000" pitchFamily="50" charset="-128"/>
                          <a:ea typeface="07やさしさゴシック" panose="02000600000000000000" pitchFamily="50" charset="-128"/>
                        </a:rPr>
                        <a:t>□医療・福祉関係者</a:t>
                      </a:r>
                      <a:endParaRPr kumimoji="1" lang="en-US" altLang="ja-JP" sz="2000" b="0" dirty="0">
                        <a:latin typeface="07やさしさゴシック" panose="02000600000000000000" pitchFamily="50" charset="-128"/>
                        <a:ea typeface="07やさしさゴシック" panose="02000600000000000000" pitchFamily="50" charset="-128"/>
                      </a:endParaRPr>
                    </a:p>
                    <a:p>
                      <a:r>
                        <a:rPr kumimoji="1" lang="ja-JP" altLang="en-US" sz="2000" b="0" dirty="0">
                          <a:latin typeface="07やさしさゴシック" panose="02000600000000000000" pitchFamily="50" charset="-128"/>
                          <a:ea typeface="07やさしさゴシック" panose="02000600000000000000" pitchFamily="50" charset="-128"/>
                        </a:rPr>
                        <a:t>□認知症に関心がある方</a:t>
                      </a:r>
                    </a:p>
                  </a:txBody>
                  <a:tcPr marL="288996" marR="288996" marT="144497" marB="144497" anchor="ctr"/>
                </a:tc>
                <a:extLst>
                  <a:ext uri="{0D108BD9-81ED-4DB2-BD59-A6C34878D82A}">
                    <a16:rowId xmlns:a16="http://schemas.microsoft.com/office/drawing/2014/main" val="1924641880"/>
                  </a:ext>
                </a:extLst>
              </a:tr>
              <a:tr h="1378470">
                <a:tc gridSpan="2">
                  <a:txBody>
                    <a:bodyPr/>
                    <a:lstStyle/>
                    <a:p>
                      <a:r>
                        <a:rPr kumimoji="1" lang="ja-JP" altLang="en-US" sz="2000" dirty="0">
                          <a:latin typeface="07やさしさゴシック" panose="02000600000000000000" pitchFamily="50" charset="-128"/>
                          <a:ea typeface="07やさしさゴシック" panose="02000600000000000000" pitchFamily="50" charset="-128"/>
                        </a:rPr>
                        <a:t>〒</a:t>
                      </a:r>
                    </a:p>
                  </a:txBody>
                  <a:tcPr marL="288996" marR="288996" marT="144497" marB="144497"/>
                </a:tc>
                <a:tc hMerge="1">
                  <a:txBody>
                    <a:bodyPr/>
                    <a:lstStyle/>
                    <a:p>
                      <a:endParaRPr kumimoji="1" lang="ja-JP" altLang="en-US" sz="2000" dirty="0">
                        <a:latin typeface="07やさしさゴシック" panose="02000600000000000000" pitchFamily="50" charset="-128"/>
                        <a:ea typeface="07やさしさゴシック" panose="02000600000000000000" pitchFamily="50" charset="-128"/>
                      </a:endParaRPr>
                    </a:p>
                  </a:txBody>
                  <a:tcPr marL="288996" marR="288996" marT="144497" marB="144497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9023004"/>
                  </a:ext>
                </a:extLst>
              </a:tr>
              <a:tr h="1082089"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latin typeface="07やさしさゴシック" panose="02000600000000000000" pitchFamily="50" charset="-128"/>
                          <a:ea typeface="07やさしさゴシック" panose="02000600000000000000" pitchFamily="50" charset="-128"/>
                        </a:rPr>
                        <a:t>氏名</a:t>
                      </a:r>
                    </a:p>
                  </a:txBody>
                  <a:tcPr marL="288996" marR="288996" marT="144497" marB="144497"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dirty="0">
                          <a:latin typeface="07やさしさゴシック" panose="02000600000000000000" pitchFamily="50" charset="-128"/>
                          <a:ea typeface="07やさしさゴシック" panose="02000600000000000000" pitchFamily="50" charset="-128"/>
                        </a:rPr>
                        <a:t>電話</a:t>
                      </a:r>
                    </a:p>
                  </a:txBody>
                  <a:tcPr marL="288996" marR="288996" marT="144497" marB="144497"/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2000" b="0" dirty="0">
                          <a:latin typeface="07やさしさゴシック" panose="02000600000000000000" pitchFamily="50" charset="-128"/>
                          <a:ea typeface="07やさしさゴシック" panose="02000600000000000000" pitchFamily="50" charset="-128"/>
                        </a:rPr>
                        <a:t>□認知症当事者</a:t>
                      </a:r>
                      <a:endParaRPr kumimoji="1" lang="en-US" altLang="ja-JP" sz="2000" b="0" dirty="0">
                        <a:latin typeface="07やさしさゴシック" panose="02000600000000000000" pitchFamily="50" charset="-128"/>
                        <a:ea typeface="07やさしさゴシック" panose="02000600000000000000" pitchFamily="50" charset="-128"/>
                      </a:endParaRPr>
                    </a:p>
                    <a:p>
                      <a:r>
                        <a:rPr kumimoji="1" lang="ja-JP" altLang="en-US" sz="2000" b="0" dirty="0">
                          <a:latin typeface="07やさしさゴシック" panose="02000600000000000000" pitchFamily="50" charset="-128"/>
                          <a:ea typeface="07やさしさゴシック" panose="02000600000000000000" pitchFamily="50" charset="-128"/>
                        </a:rPr>
                        <a:t>□家族介護者</a:t>
                      </a:r>
                      <a:endParaRPr kumimoji="1" lang="en-US" altLang="ja-JP" sz="2000" b="0" dirty="0">
                        <a:latin typeface="07やさしさゴシック" panose="02000600000000000000" pitchFamily="50" charset="-128"/>
                        <a:ea typeface="07やさしさゴシック" panose="02000600000000000000" pitchFamily="50" charset="-128"/>
                      </a:endParaRPr>
                    </a:p>
                    <a:p>
                      <a:r>
                        <a:rPr kumimoji="1" lang="ja-JP" altLang="en-US" sz="2000" b="0" dirty="0">
                          <a:latin typeface="07やさしさゴシック" panose="02000600000000000000" pitchFamily="50" charset="-128"/>
                          <a:ea typeface="07やさしさゴシック" panose="02000600000000000000" pitchFamily="50" charset="-128"/>
                        </a:rPr>
                        <a:t>□医療・福祉関係者</a:t>
                      </a:r>
                      <a:endParaRPr kumimoji="1" lang="en-US" altLang="ja-JP" sz="2000" b="0" dirty="0">
                        <a:latin typeface="07やさしさゴシック" panose="02000600000000000000" pitchFamily="50" charset="-128"/>
                        <a:ea typeface="07やさしさゴシック" panose="02000600000000000000" pitchFamily="50" charset="-128"/>
                      </a:endParaRPr>
                    </a:p>
                    <a:p>
                      <a:r>
                        <a:rPr kumimoji="1" lang="ja-JP" altLang="en-US" sz="2000" b="0" dirty="0">
                          <a:latin typeface="07やさしさゴシック" panose="02000600000000000000" pitchFamily="50" charset="-128"/>
                          <a:ea typeface="07やさしさゴシック" panose="02000600000000000000" pitchFamily="50" charset="-128"/>
                        </a:rPr>
                        <a:t>□認知症</a:t>
                      </a:r>
                      <a:r>
                        <a:rPr kumimoji="1" lang="ja-JP" altLang="en-US" sz="2000" b="0">
                          <a:latin typeface="07やさしさゴシック" panose="02000600000000000000" pitchFamily="50" charset="-128"/>
                          <a:ea typeface="07やさしさゴシック" panose="02000600000000000000" pitchFamily="50" charset="-128"/>
                        </a:rPr>
                        <a:t>に関心がある</a:t>
                      </a:r>
                      <a:r>
                        <a:rPr kumimoji="1" lang="ja-JP" altLang="en-US" sz="2000" b="0" dirty="0">
                          <a:latin typeface="07やさしさゴシック" panose="02000600000000000000" pitchFamily="50" charset="-128"/>
                          <a:ea typeface="07やさしさゴシック" panose="02000600000000000000" pitchFamily="50" charset="-128"/>
                        </a:rPr>
                        <a:t>方</a:t>
                      </a:r>
                    </a:p>
                  </a:txBody>
                  <a:tcPr marL="288996" marR="288996" marT="144497" marB="144497" anchor="ctr"/>
                </a:tc>
                <a:extLst>
                  <a:ext uri="{0D108BD9-81ED-4DB2-BD59-A6C34878D82A}">
                    <a16:rowId xmlns:a16="http://schemas.microsoft.com/office/drawing/2014/main" val="2924927847"/>
                  </a:ext>
                </a:extLst>
              </a:tr>
              <a:tr h="1367725">
                <a:tc gridSpan="2">
                  <a:txBody>
                    <a:bodyPr/>
                    <a:lstStyle/>
                    <a:p>
                      <a:r>
                        <a:rPr kumimoji="1" lang="ja-JP" altLang="en-US" sz="2000" dirty="0">
                          <a:latin typeface="07やさしさゴシック" panose="02000600000000000000" pitchFamily="50" charset="-128"/>
                          <a:ea typeface="07やさしさゴシック" panose="02000600000000000000" pitchFamily="50" charset="-128"/>
                        </a:rPr>
                        <a:t>〒</a:t>
                      </a:r>
                    </a:p>
                  </a:txBody>
                  <a:tcPr marL="288996" marR="288996" marT="144497" marB="144497"/>
                </a:tc>
                <a:tc hMerge="1">
                  <a:txBody>
                    <a:bodyPr/>
                    <a:lstStyle/>
                    <a:p>
                      <a:endParaRPr kumimoji="1" lang="ja-JP" altLang="en-US" sz="2000" dirty="0">
                        <a:latin typeface="07やさしさゴシック" panose="02000600000000000000" pitchFamily="50" charset="-128"/>
                        <a:ea typeface="07やさしさゴシック" panose="02000600000000000000" pitchFamily="50" charset="-128"/>
                      </a:endParaRPr>
                    </a:p>
                  </a:txBody>
                  <a:tcPr marL="288996" marR="288996" marT="144497" marB="144497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8874520"/>
                  </a:ext>
                </a:extLst>
              </a:tr>
            </a:tbl>
          </a:graphicData>
        </a:graphic>
      </p:graphicFrame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4B0524D-6051-007E-DEB7-9AACDD499627}"/>
              </a:ext>
            </a:extLst>
          </p:cNvPr>
          <p:cNvSpPr txBox="1"/>
          <p:nvPr/>
        </p:nvSpPr>
        <p:spPr>
          <a:xfrm>
            <a:off x="1496495" y="1960502"/>
            <a:ext cx="19538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>
                <a:solidFill>
                  <a:schemeClr val="bg1"/>
                </a:solidFill>
                <a:latin typeface="01フロップデザイン" panose="02000600000000000000" pitchFamily="50" charset="-128"/>
                <a:ea typeface="01フロップデザイン" panose="02000600000000000000" pitchFamily="50" charset="-128"/>
              </a:rPr>
              <a:t>申込方法</a:t>
            </a:r>
          </a:p>
        </p:txBody>
      </p:sp>
      <p:grpSp>
        <p:nvGrpSpPr>
          <p:cNvPr id="46" name="グループ化 45">
            <a:extLst>
              <a:ext uri="{FF2B5EF4-FFF2-40B4-BE49-F238E27FC236}">
                <a16:creationId xmlns:a16="http://schemas.microsoft.com/office/drawing/2014/main" id="{0561A36C-CF22-106E-47A4-92CD4EA41540}"/>
              </a:ext>
            </a:extLst>
          </p:cNvPr>
          <p:cNvGrpSpPr/>
          <p:nvPr/>
        </p:nvGrpSpPr>
        <p:grpSpPr>
          <a:xfrm>
            <a:off x="262871" y="6232952"/>
            <a:ext cx="4668730" cy="1598715"/>
            <a:chOff x="199484" y="3458870"/>
            <a:chExt cx="2529921" cy="793581"/>
          </a:xfrm>
        </p:grpSpPr>
        <p:sp>
          <p:nvSpPr>
            <p:cNvPr id="48" name="正方形/長方形 47">
              <a:extLst>
                <a:ext uri="{FF2B5EF4-FFF2-40B4-BE49-F238E27FC236}">
                  <a16:creationId xmlns:a16="http://schemas.microsoft.com/office/drawing/2014/main" id="{4074D0C8-8C0A-912D-CFAD-7D315B670969}"/>
                </a:ext>
              </a:extLst>
            </p:cNvPr>
            <p:cNvSpPr/>
            <p:nvPr/>
          </p:nvSpPr>
          <p:spPr>
            <a:xfrm>
              <a:off x="199484" y="3530937"/>
              <a:ext cx="2529921" cy="72151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4400" dirty="0"/>
            </a:p>
          </p:txBody>
        </p:sp>
        <p:sp>
          <p:nvSpPr>
            <p:cNvPr id="49" name="正方形/長方形 48">
              <a:extLst>
                <a:ext uri="{FF2B5EF4-FFF2-40B4-BE49-F238E27FC236}">
                  <a16:creationId xmlns:a16="http://schemas.microsoft.com/office/drawing/2014/main" id="{B47AC689-6D08-1751-CFEE-74F909D5CB16}"/>
                </a:ext>
              </a:extLst>
            </p:cNvPr>
            <p:cNvSpPr/>
            <p:nvPr/>
          </p:nvSpPr>
          <p:spPr>
            <a:xfrm>
              <a:off x="245097" y="3474299"/>
              <a:ext cx="856116" cy="18452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4400"/>
            </a:p>
          </p:txBody>
        </p:sp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B21B7BF6-D381-058D-1D16-4C0BBE8F774C}"/>
                </a:ext>
              </a:extLst>
            </p:cNvPr>
            <p:cNvSpPr txBox="1"/>
            <p:nvPr/>
          </p:nvSpPr>
          <p:spPr>
            <a:xfrm flipH="1">
              <a:off x="269223" y="3458870"/>
              <a:ext cx="1836158" cy="7791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>
                  <a:latin typeface="01フロップデザイン" panose="02000600000000000000" pitchFamily="50" charset="-128"/>
                  <a:ea typeface="01フロップデザイン" panose="02000600000000000000" pitchFamily="50" charset="-128"/>
                </a:rPr>
                <a:t>申込フォーム</a:t>
              </a:r>
              <a:endParaRPr lang="en-US" altLang="ja-JP" sz="2000" b="1" dirty="0">
                <a:latin typeface="01フロップデザイン" panose="02000600000000000000" pitchFamily="50" charset="-128"/>
                <a:ea typeface="01フロップデザイン" panose="02000600000000000000" pitchFamily="50" charset="-128"/>
              </a:endParaRPr>
            </a:p>
            <a:p>
              <a:endParaRPr lang="en-US" altLang="ja-JP" sz="16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r>
                <a:rPr lang="ja-JP" altLang="en-US" sz="2000" dirty="0">
                  <a:latin typeface="07やさしさゴシック" panose="02000600000000000000" pitchFamily="2" charset="-128"/>
                  <a:ea typeface="07やさしさゴシック" panose="02000600000000000000" pitchFamily="2" charset="-128"/>
                </a:rPr>
                <a:t>右の申込フォームから</a:t>
              </a:r>
              <a:endParaRPr lang="en-US" altLang="ja-JP" sz="2000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endParaRPr>
            </a:p>
            <a:p>
              <a:r>
                <a:rPr lang="ja-JP" altLang="en-US" sz="2000" dirty="0">
                  <a:latin typeface="07やさしさゴシック" panose="02000600000000000000" pitchFamily="2" charset="-128"/>
                  <a:ea typeface="07やさしさゴシック" panose="02000600000000000000" pitchFamily="2" charset="-128"/>
                </a:rPr>
                <a:t>アクセスください</a:t>
              </a:r>
              <a:endParaRPr lang="en-US" altLang="ja-JP" sz="2000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endParaRPr>
            </a:p>
            <a:p>
              <a:endParaRPr lang="en-US" alt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C75BB86-E151-2FB2-1548-3F052735505F}"/>
              </a:ext>
            </a:extLst>
          </p:cNvPr>
          <p:cNvSpPr txBox="1"/>
          <p:nvPr/>
        </p:nvSpPr>
        <p:spPr>
          <a:xfrm>
            <a:off x="385651" y="3855046"/>
            <a:ext cx="4675047" cy="11772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>
                <a:latin typeface="01フロップデザイン" panose="02000600000000000000" pitchFamily="50" charset="-128"/>
                <a:ea typeface="01フロップデザイン" panose="02000600000000000000" pitchFamily="50" charset="-128"/>
              </a:rPr>
              <a:t>郵送</a:t>
            </a:r>
            <a:r>
              <a:rPr lang="ja-JP" altLang="en-US" sz="2000" b="1" dirty="0">
                <a:latin typeface="01フロップデザイン" panose="02000600000000000000" pitchFamily="50" charset="-128"/>
                <a:ea typeface="01フロップデザイン" panose="02000600000000000000" pitchFamily="50" charset="-128"/>
              </a:rPr>
              <a:t>宛先</a:t>
            </a:r>
            <a:endParaRPr lang="en-US" altLang="ja-JP" sz="2000" b="1" dirty="0">
              <a:latin typeface="01フロップデザイン" panose="02000600000000000000" pitchFamily="50" charset="-128"/>
              <a:ea typeface="01フロップデザイン" panose="02000600000000000000" pitchFamily="50" charset="-128"/>
            </a:endParaRPr>
          </a:p>
          <a:p>
            <a:endParaRPr lang="en-US" altLang="ja-JP" sz="105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2000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〒</a:t>
            </a:r>
            <a:r>
              <a:rPr lang="en-US" altLang="ja-JP" sz="2000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510-8601</a:t>
            </a:r>
          </a:p>
          <a:p>
            <a:r>
              <a:rPr lang="ja-JP" altLang="en-US" sz="2000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四日市市諏訪町</a:t>
            </a:r>
            <a:r>
              <a:rPr lang="en-US" altLang="ja-JP" sz="2000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1-5</a:t>
            </a:r>
            <a:r>
              <a:rPr lang="ja-JP" altLang="en-US" sz="2000" dirty="0">
                <a:latin typeface="07やさしさゴシック" panose="02000600000000000000" pitchFamily="2" charset="-128"/>
                <a:ea typeface="07やさしさゴシック" panose="02000600000000000000" pitchFamily="2" charset="-128"/>
              </a:rPr>
              <a:t>　高齢福祉課　宛</a:t>
            </a:r>
            <a:endParaRPr lang="en-US" altLang="ja-JP" sz="2000" dirty="0">
              <a:latin typeface="07やさしさゴシック" panose="02000600000000000000" pitchFamily="2" charset="-128"/>
              <a:ea typeface="07やさしさゴシック" panose="02000600000000000000" pitchFamily="2" charset="-128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0DE59889-1339-BC6D-FD43-A41B886D97BD}"/>
              </a:ext>
            </a:extLst>
          </p:cNvPr>
          <p:cNvSpPr txBox="1"/>
          <p:nvPr/>
        </p:nvSpPr>
        <p:spPr>
          <a:xfrm>
            <a:off x="7434338" y="9507801"/>
            <a:ext cx="47422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200" dirty="0">
                <a:solidFill>
                  <a:srgbClr val="FF0000"/>
                </a:solidFill>
                <a:latin typeface="07やさしさゴシック" panose="02000600000000000000" pitchFamily="50" charset="-128"/>
                <a:ea typeface="07やさしさゴシック" panose="02000600000000000000" pitchFamily="50" charset="-128"/>
              </a:rPr>
              <a:t>申込締切</a:t>
            </a:r>
            <a:r>
              <a:rPr kumimoji="1" lang="ja-JP" altLang="en-US" sz="2400" dirty="0">
                <a:solidFill>
                  <a:srgbClr val="FF0000"/>
                </a:solidFill>
                <a:latin typeface="07やさしさゴシック" panose="02000600000000000000" pitchFamily="50" charset="-128"/>
                <a:ea typeface="07やさしさゴシック" panose="02000600000000000000" pitchFamily="50" charset="-128"/>
              </a:rPr>
              <a:t>　</a:t>
            </a:r>
            <a:r>
              <a:rPr kumimoji="1" lang="en-US" altLang="ja-JP" sz="2400" b="1" dirty="0">
                <a:solidFill>
                  <a:srgbClr val="FF0000"/>
                </a:solidFill>
                <a:latin typeface="07やさしさゴシック" panose="02000600000000000000" pitchFamily="50" charset="-128"/>
                <a:ea typeface="07やさしさゴシック" panose="02000600000000000000" pitchFamily="50" charset="-128"/>
              </a:rPr>
              <a:t>8</a:t>
            </a:r>
            <a:r>
              <a:rPr kumimoji="1" lang="ja-JP" altLang="en-US" sz="2400" b="1" dirty="0">
                <a:solidFill>
                  <a:srgbClr val="FF0000"/>
                </a:solidFill>
                <a:latin typeface="07やさしさゴシック" panose="02000600000000000000" pitchFamily="50" charset="-128"/>
                <a:ea typeface="07やさしさゴシック" panose="02000600000000000000" pitchFamily="50" charset="-128"/>
              </a:rPr>
              <a:t>月</a:t>
            </a:r>
            <a:r>
              <a:rPr kumimoji="1" lang="en-US" altLang="ja-JP" sz="2400" b="1" dirty="0">
                <a:solidFill>
                  <a:srgbClr val="FF0000"/>
                </a:solidFill>
                <a:latin typeface="07やさしさゴシック" panose="02000600000000000000" pitchFamily="50" charset="-128"/>
                <a:ea typeface="07やさしさゴシック" panose="02000600000000000000" pitchFamily="50" charset="-128"/>
              </a:rPr>
              <a:t>22</a:t>
            </a:r>
            <a:r>
              <a:rPr kumimoji="1" lang="ja-JP" altLang="en-US" sz="2400" b="1" dirty="0">
                <a:solidFill>
                  <a:srgbClr val="FF0000"/>
                </a:solidFill>
                <a:latin typeface="07やさしさゴシック" panose="02000600000000000000" pitchFamily="50" charset="-128"/>
                <a:ea typeface="07やさしさゴシック" panose="02000600000000000000" pitchFamily="50" charset="-128"/>
              </a:rPr>
              <a:t>日</a:t>
            </a:r>
            <a:r>
              <a:rPr kumimoji="1" lang="en-US" altLang="ja-JP" sz="2400" b="1" dirty="0">
                <a:solidFill>
                  <a:srgbClr val="FF0000"/>
                </a:solidFill>
                <a:latin typeface="07やさしさゴシック" panose="02000600000000000000" pitchFamily="50" charset="-128"/>
                <a:ea typeface="07やさしさゴシック" panose="02000600000000000000" pitchFamily="50" charset="-128"/>
              </a:rPr>
              <a:t>(</a:t>
            </a:r>
            <a:r>
              <a:rPr kumimoji="1" lang="ja-JP" altLang="en-US" sz="2400" b="1" dirty="0">
                <a:solidFill>
                  <a:srgbClr val="FF0000"/>
                </a:solidFill>
                <a:latin typeface="07やさしさゴシック" panose="02000600000000000000" pitchFamily="50" charset="-128"/>
                <a:ea typeface="07やさしさゴシック" panose="02000600000000000000" pitchFamily="50" charset="-128"/>
              </a:rPr>
              <a:t>金</a:t>
            </a:r>
            <a:r>
              <a:rPr kumimoji="1" lang="en-US" altLang="ja-JP" sz="2400" b="1" dirty="0">
                <a:solidFill>
                  <a:srgbClr val="FF0000"/>
                </a:solidFill>
                <a:latin typeface="07やさしさゴシック" panose="02000600000000000000" pitchFamily="50" charset="-128"/>
                <a:ea typeface="07やさしさゴシック" panose="02000600000000000000" pitchFamily="50" charset="-128"/>
              </a:rPr>
              <a:t>)</a:t>
            </a:r>
            <a:r>
              <a:rPr kumimoji="1" lang="ja-JP" altLang="en-US" sz="2400" dirty="0">
                <a:solidFill>
                  <a:srgbClr val="FF0000"/>
                </a:solidFill>
                <a:latin typeface="07やさしさゴシック" panose="02000600000000000000" pitchFamily="50" charset="-128"/>
                <a:ea typeface="07やさしさゴシック" panose="02000600000000000000" pitchFamily="50" charset="-128"/>
              </a:rPr>
              <a:t>　</a:t>
            </a:r>
            <a:r>
              <a:rPr kumimoji="1" lang="ja-JP" altLang="en-US" sz="2200" dirty="0">
                <a:solidFill>
                  <a:srgbClr val="FF0000"/>
                </a:solidFill>
                <a:latin typeface="07やさしさゴシック" panose="02000600000000000000" pitchFamily="50" charset="-128"/>
                <a:ea typeface="07やさしさゴシック" panose="02000600000000000000" pitchFamily="50" charset="-128"/>
              </a:rPr>
              <a:t>必着</a:t>
            </a: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84209108-BB41-464E-D2F4-8B8B05092BD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0138" y="6482865"/>
            <a:ext cx="1278168" cy="12781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92189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1120</TotalTime>
  <Words>207</Words>
  <Application>Microsoft Office PowerPoint</Application>
  <PresentationFormat>ユーザー設定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01フロップデザイン</vt:lpstr>
      <vt:lpstr>07やさしさゴシック</vt:lpstr>
      <vt:lpstr>BIZ UDPゴシック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認知症になってからのセカンド・ストーリー私からあなたへ伝えたいこと</dc:title>
  <dc:creator>村瀬</dc:creator>
  <cp:lastModifiedBy>山内 加奈江</cp:lastModifiedBy>
  <cp:revision>93</cp:revision>
  <cp:lastPrinted>2024-05-31T08:17:34Z</cp:lastPrinted>
  <dcterms:created xsi:type="dcterms:W3CDTF">2024-05-24T01:06:14Z</dcterms:created>
  <dcterms:modified xsi:type="dcterms:W3CDTF">2025-07-04T02:03:40Z</dcterms:modified>
</cp:coreProperties>
</file>